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116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EDAC0844-2866-4862-A0E2-D5F4734704F9}" type="datetimeFigureOut">
              <a:rPr lang="nl-NL" smtClean="0"/>
              <a:pPr/>
              <a:t>15-12-2014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DF80417-80F6-4BFB-860F-6B8DF3481C84}"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DAC0844-2866-4862-A0E2-D5F4734704F9}" type="datetimeFigureOut">
              <a:rPr lang="nl-NL" smtClean="0"/>
              <a:pPr/>
              <a:t>15-12-2014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DF80417-80F6-4BFB-860F-6B8DF3481C84}"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DAC0844-2866-4862-A0E2-D5F4734704F9}" type="datetimeFigureOut">
              <a:rPr lang="nl-NL" smtClean="0"/>
              <a:pPr/>
              <a:t>15-12-2014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DF80417-80F6-4BFB-860F-6B8DF3481C84}"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DAC0844-2866-4862-A0E2-D5F4734704F9}" type="datetimeFigureOut">
              <a:rPr lang="nl-NL" smtClean="0"/>
              <a:pPr/>
              <a:t>15-12-2014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DF80417-80F6-4BFB-860F-6B8DF3481C84}"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EDAC0844-2866-4862-A0E2-D5F4734704F9}" type="datetimeFigureOut">
              <a:rPr lang="nl-NL" smtClean="0"/>
              <a:pPr/>
              <a:t>15-12-2014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DF80417-80F6-4BFB-860F-6B8DF3481C84}"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EDAC0844-2866-4862-A0E2-D5F4734704F9}" type="datetimeFigureOut">
              <a:rPr lang="nl-NL" smtClean="0"/>
              <a:pPr/>
              <a:t>15-12-2014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DF80417-80F6-4BFB-860F-6B8DF3481C84}"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EDAC0844-2866-4862-A0E2-D5F4734704F9}" type="datetimeFigureOut">
              <a:rPr lang="nl-NL" smtClean="0"/>
              <a:pPr/>
              <a:t>15-12-2014</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6DF80417-80F6-4BFB-860F-6B8DF3481C84}"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EDAC0844-2866-4862-A0E2-D5F4734704F9}" type="datetimeFigureOut">
              <a:rPr lang="nl-NL" smtClean="0"/>
              <a:pPr/>
              <a:t>15-12-2014</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6DF80417-80F6-4BFB-860F-6B8DF3481C84}"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EDAC0844-2866-4862-A0E2-D5F4734704F9}" type="datetimeFigureOut">
              <a:rPr lang="nl-NL" smtClean="0"/>
              <a:pPr/>
              <a:t>15-12-2014</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6DF80417-80F6-4BFB-860F-6B8DF3481C84}"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EDAC0844-2866-4862-A0E2-D5F4734704F9}" type="datetimeFigureOut">
              <a:rPr lang="nl-NL" smtClean="0"/>
              <a:pPr/>
              <a:t>15-12-2014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DF80417-80F6-4BFB-860F-6B8DF3481C84}"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EDAC0844-2866-4862-A0E2-D5F4734704F9}" type="datetimeFigureOut">
              <a:rPr lang="nl-NL" smtClean="0"/>
              <a:pPr/>
              <a:t>15-12-2014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DF80417-80F6-4BFB-860F-6B8DF3481C84}"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CCCCFF"/>
            </a:gs>
            <a:gs pos="17999">
              <a:srgbClr val="99CCFF"/>
            </a:gs>
            <a:gs pos="36000">
              <a:srgbClr val="9966FF"/>
            </a:gs>
            <a:gs pos="61000">
              <a:srgbClr val="CC99FF"/>
            </a:gs>
            <a:gs pos="82001">
              <a:srgbClr val="99CCFF"/>
            </a:gs>
            <a:gs pos="100000">
              <a:srgbClr val="CCCCFF"/>
            </a:gs>
          </a:gsLst>
          <a:lin ang="5400000" scaled="0"/>
          <a:tileRect/>
        </a:grad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AC0844-2866-4862-A0E2-D5F4734704F9}" type="datetimeFigureOut">
              <a:rPr lang="nl-NL" smtClean="0"/>
              <a:pPr/>
              <a:t>15-12-2014</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F80417-80F6-4BFB-860F-6B8DF3481C84}"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youtube.com/watch?v=i9fLZDQF4KU" TargetMode="External"/><Relationship Id="rId2" Type="http://schemas.openxmlformats.org/officeDocument/2006/relationships/hyperlink" Target="https://www.youtube.com/watch?v=7-QJ-UUX0iY&amp;list=PLSlSHPicEAYV2jPuX5fV8jGv5uVTMoL6Z"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05DLB2pDCoY" TargetMode="External"/><Relationship Id="rId2" Type="http://schemas.openxmlformats.org/officeDocument/2006/relationships/hyperlink" Target="https://www.youtube.com/watch?v=AxLRqrV0XFY"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b="1" dirty="0" err="1" smtClean="0"/>
              <a:t>Thema</a:t>
            </a:r>
            <a:r>
              <a:rPr lang="en-US" b="1" dirty="0" smtClean="0"/>
              <a:t> </a:t>
            </a:r>
            <a:r>
              <a:rPr lang="en-US" b="1" dirty="0" err="1" smtClean="0"/>
              <a:t>cellen</a:t>
            </a:r>
            <a:r>
              <a:rPr lang="en-US" b="1" dirty="0" smtClean="0"/>
              <a:t> </a:t>
            </a:r>
            <a:br>
              <a:rPr lang="en-US" b="1" dirty="0" smtClean="0"/>
            </a:br>
            <a:r>
              <a:rPr lang="en-US" b="1" dirty="0" err="1" smtClean="0"/>
              <a:t>Processen</a:t>
            </a:r>
            <a:endParaRPr lang="nl-NL" b="1" dirty="0"/>
          </a:p>
        </p:txBody>
      </p:sp>
      <p:sp>
        <p:nvSpPr>
          <p:cNvPr id="3" name="Tijdelijke aanduiding voor inhoud 2"/>
          <p:cNvSpPr>
            <a:spLocks noGrp="1"/>
          </p:cNvSpPr>
          <p:nvPr>
            <p:ph idx="1"/>
          </p:nvPr>
        </p:nvSpPr>
        <p:spPr/>
        <p:txBody>
          <a:bodyPr/>
          <a:lstStyle/>
          <a:p>
            <a:r>
              <a:rPr lang="en-US" dirty="0" err="1" smtClean="0"/>
              <a:t>Diffusie</a:t>
            </a:r>
            <a:endParaRPr lang="en-US" dirty="0" smtClean="0"/>
          </a:p>
          <a:p>
            <a:r>
              <a:rPr lang="en-US" dirty="0" err="1" smtClean="0"/>
              <a:t>Osmose</a:t>
            </a:r>
            <a:endParaRPr lang="en-US" dirty="0" smtClean="0"/>
          </a:p>
          <a:p>
            <a:r>
              <a:rPr lang="en-US" dirty="0" err="1" smtClean="0"/>
              <a:t>Membranen</a:t>
            </a:r>
            <a:r>
              <a:rPr lang="en-US" dirty="0" smtClean="0"/>
              <a:t> en transport </a:t>
            </a:r>
            <a:r>
              <a:rPr lang="en-US" dirty="0" err="1" smtClean="0"/>
              <a:t>stoffen</a:t>
            </a:r>
            <a:endParaRPr lang="en-US" dirty="0" smtClean="0"/>
          </a:p>
          <a:p>
            <a:r>
              <a:rPr lang="en-US" dirty="0" err="1" smtClean="0"/>
              <a:t>Stevigheid</a:t>
            </a:r>
            <a:r>
              <a:rPr lang="en-US" dirty="0" smtClean="0"/>
              <a:t> door </a:t>
            </a:r>
            <a:r>
              <a:rPr lang="en-US" dirty="0" err="1" smtClean="0"/>
              <a:t>osmose</a:t>
            </a:r>
            <a:endParaRPr lang="en-US" dirty="0" smtClean="0"/>
          </a:p>
          <a:p>
            <a:r>
              <a:rPr lang="en-US" dirty="0" err="1" smtClean="0"/>
              <a:t>Celdeling</a:t>
            </a:r>
            <a:r>
              <a:rPr lang="en-US" dirty="0" smtClean="0"/>
              <a:t>  </a:t>
            </a:r>
            <a:r>
              <a:rPr lang="en-US" dirty="0" err="1" smtClean="0"/>
              <a:t>oftewel</a:t>
            </a:r>
            <a:r>
              <a:rPr lang="en-US" dirty="0" smtClean="0"/>
              <a:t> </a:t>
            </a:r>
            <a:r>
              <a:rPr lang="en-US" dirty="0" err="1" smtClean="0"/>
              <a:t>Mitose</a:t>
            </a:r>
            <a:endParaRPr lang="nl-N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pPr eaLnBrk="1" hangingPunct="1"/>
            <a:r>
              <a:rPr lang="en-US" smtClean="0"/>
              <a:t>Concentratie(s) 1</a:t>
            </a:r>
            <a:endParaRPr lang="nl-NL" smtClean="0"/>
          </a:p>
        </p:txBody>
      </p:sp>
      <p:sp>
        <p:nvSpPr>
          <p:cNvPr id="99331" name="Rectangle 3"/>
          <p:cNvSpPr>
            <a:spLocks noGrp="1" noChangeArrowheads="1"/>
          </p:cNvSpPr>
          <p:nvPr>
            <p:ph type="body" idx="1"/>
          </p:nvPr>
        </p:nvSpPr>
        <p:spPr/>
        <p:txBody>
          <a:bodyPr/>
          <a:lstStyle/>
          <a:p>
            <a:pPr eaLnBrk="1" hangingPunct="1"/>
            <a:r>
              <a:rPr lang="en-US" smtClean="0"/>
              <a:t>95   gram water</a:t>
            </a:r>
          </a:p>
          <a:p>
            <a:pPr eaLnBrk="1" hangingPunct="1"/>
            <a:r>
              <a:rPr lang="en-US" smtClean="0"/>
              <a:t>  5   gram suiker</a:t>
            </a:r>
          </a:p>
          <a:p>
            <a:pPr eaLnBrk="1" hangingPunct="1"/>
            <a:r>
              <a:rPr lang="en-US" smtClean="0"/>
              <a:t>100 gram samen</a:t>
            </a:r>
          </a:p>
          <a:p>
            <a:pPr eaLnBrk="1" hangingPunct="1"/>
            <a:endParaRPr lang="en-US" smtClean="0"/>
          </a:p>
          <a:p>
            <a:pPr eaLnBrk="1" hangingPunct="1"/>
            <a:r>
              <a:rPr lang="en-US" smtClean="0"/>
              <a:t>5/100 ste = suiker</a:t>
            </a:r>
          </a:p>
          <a:p>
            <a:pPr eaLnBrk="1" hangingPunct="1"/>
            <a:r>
              <a:rPr lang="en-US" smtClean="0"/>
              <a:t>Concentratie dus  …. %</a:t>
            </a:r>
            <a:endParaRPr lang="nl-NL" smtClean="0"/>
          </a:p>
        </p:txBody>
      </p:sp>
      <p:sp>
        <p:nvSpPr>
          <p:cNvPr id="99332" name="Tijdelijke aanduiding voor dianummer 4"/>
          <p:cNvSpPr>
            <a:spLocks noGrp="1"/>
          </p:cNvSpPr>
          <p:nvPr>
            <p:ph type="sldNum" sz="quarter" idx="12"/>
          </p:nvPr>
        </p:nvSpPr>
        <p:spPr>
          <a:noFill/>
        </p:spPr>
        <p:txBody>
          <a:bodyPr/>
          <a:lstStyle/>
          <a:p>
            <a:fld id="{5B7E5547-227F-4474-BF90-8D3CD41799E3}" type="slidenum">
              <a:rPr lang="nl-NL" smtClean="0"/>
              <a:pPr/>
              <a:t>10</a:t>
            </a:fld>
            <a:endParaRPr lang="nl-NL"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pPr eaLnBrk="1" hangingPunct="1"/>
            <a:r>
              <a:rPr lang="en-US" smtClean="0"/>
              <a:t>Concentratie(s) 2</a:t>
            </a:r>
            <a:endParaRPr lang="nl-NL" smtClean="0"/>
          </a:p>
        </p:txBody>
      </p:sp>
      <p:sp>
        <p:nvSpPr>
          <p:cNvPr id="100355" name="Rectangle 3"/>
          <p:cNvSpPr>
            <a:spLocks noGrp="1" noChangeArrowheads="1"/>
          </p:cNvSpPr>
          <p:nvPr>
            <p:ph type="body" idx="1"/>
          </p:nvPr>
        </p:nvSpPr>
        <p:spPr/>
        <p:txBody>
          <a:bodyPr/>
          <a:lstStyle/>
          <a:p>
            <a:pPr eaLnBrk="1" hangingPunct="1"/>
            <a:r>
              <a:rPr lang="en-US" smtClean="0"/>
              <a:t>180  gram water</a:t>
            </a:r>
          </a:p>
          <a:p>
            <a:pPr eaLnBrk="1" hangingPunct="1"/>
            <a:r>
              <a:rPr lang="en-US" smtClean="0"/>
              <a:t>  20 gram suiker</a:t>
            </a:r>
          </a:p>
          <a:p>
            <a:pPr eaLnBrk="1" hangingPunct="1"/>
            <a:r>
              <a:rPr lang="en-US" smtClean="0"/>
              <a:t>200 gram totaal</a:t>
            </a:r>
          </a:p>
          <a:p>
            <a:pPr eaLnBrk="1" hangingPunct="1"/>
            <a:endParaRPr lang="en-US" smtClean="0"/>
          </a:p>
          <a:p>
            <a:pPr eaLnBrk="1" hangingPunct="1"/>
            <a:r>
              <a:rPr lang="en-US" smtClean="0"/>
              <a:t>20/200 ste = suiker</a:t>
            </a:r>
          </a:p>
          <a:p>
            <a:pPr eaLnBrk="1" hangingPunct="1"/>
            <a:r>
              <a:rPr lang="en-US" smtClean="0"/>
              <a:t>Concentratie dus …. % </a:t>
            </a:r>
            <a:endParaRPr lang="nl-NL" smtClean="0"/>
          </a:p>
        </p:txBody>
      </p:sp>
      <p:sp>
        <p:nvSpPr>
          <p:cNvPr id="100356" name="Tijdelijke aanduiding voor dianummer 4"/>
          <p:cNvSpPr>
            <a:spLocks noGrp="1"/>
          </p:cNvSpPr>
          <p:nvPr>
            <p:ph type="sldNum" sz="quarter" idx="12"/>
          </p:nvPr>
        </p:nvSpPr>
        <p:spPr>
          <a:noFill/>
        </p:spPr>
        <p:txBody>
          <a:bodyPr/>
          <a:lstStyle/>
          <a:p>
            <a:fld id="{11FA15D1-5162-4972-8A35-2CB06B0A29A9}" type="slidenum">
              <a:rPr lang="nl-NL" smtClean="0"/>
              <a:pPr/>
              <a:t>11</a:t>
            </a:fld>
            <a:endParaRPr lang="nl-NL"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pPr eaLnBrk="1" hangingPunct="1"/>
            <a:r>
              <a:rPr lang="en-US" smtClean="0"/>
              <a:t>Concentratie(s) 3</a:t>
            </a:r>
            <a:endParaRPr lang="nl-NL" smtClean="0"/>
          </a:p>
        </p:txBody>
      </p:sp>
      <p:sp>
        <p:nvSpPr>
          <p:cNvPr id="35843" name="Rectangle 3"/>
          <p:cNvSpPr>
            <a:spLocks noGrp="1" noChangeArrowheads="1"/>
          </p:cNvSpPr>
          <p:nvPr>
            <p:ph type="body" idx="1"/>
          </p:nvPr>
        </p:nvSpPr>
        <p:spPr/>
        <p:txBody>
          <a:bodyPr/>
          <a:lstStyle/>
          <a:p>
            <a:pPr eaLnBrk="1" hangingPunct="1"/>
            <a:r>
              <a:rPr lang="en-US" smtClean="0"/>
              <a:t>Je moet 20 gram keukenzoutoplossing maken van 5 %</a:t>
            </a:r>
          </a:p>
          <a:p>
            <a:pPr eaLnBrk="1" hangingPunct="1"/>
            <a:r>
              <a:rPr lang="en-US" smtClean="0"/>
              <a:t>Hoeveel gram zout en hoeveel gram water heb je nodig?</a:t>
            </a:r>
          </a:p>
          <a:p>
            <a:pPr eaLnBrk="1" hangingPunct="1"/>
            <a:r>
              <a:rPr lang="en-US" smtClean="0"/>
              <a:t>Oplossing: Uitgaan van 100 gram</a:t>
            </a:r>
          </a:p>
          <a:p>
            <a:pPr eaLnBrk="1" hangingPunct="1"/>
            <a:r>
              <a:rPr lang="en-US" smtClean="0"/>
              <a:t>5 % = 5/100 ste = 1/20 ste</a:t>
            </a:r>
          </a:p>
          <a:p>
            <a:pPr eaLnBrk="1" hangingPunct="1"/>
            <a:r>
              <a:rPr lang="en-US" smtClean="0"/>
              <a:t>Dus 1 gram zout</a:t>
            </a:r>
          </a:p>
          <a:p>
            <a:pPr eaLnBrk="1" hangingPunct="1"/>
            <a:r>
              <a:rPr lang="en-US" smtClean="0"/>
              <a:t>En 19 gram water </a:t>
            </a:r>
          </a:p>
          <a:p>
            <a:pPr eaLnBrk="1" hangingPunct="1">
              <a:buFontTx/>
              <a:buNone/>
            </a:pPr>
            <a:endParaRPr lang="nl-NL" smtClean="0"/>
          </a:p>
        </p:txBody>
      </p:sp>
      <p:sp>
        <p:nvSpPr>
          <p:cNvPr id="101380" name="Tijdelijke aanduiding voor dianummer 4"/>
          <p:cNvSpPr>
            <a:spLocks noGrp="1"/>
          </p:cNvSpPr>
          <p:nvPr>
            <p:ph type="sldNum" sz="quarter" idx="12"/>
          </p:nvPr>
        </p:nvSpPr>
        <p:spPr>
          <a:noFill/>
        </p:spPr>
        <p:txBody>
          <a:bodyPr/>
          <a:lstStyle/>
          <a:p>
            <a:fld id="{762C2A48-EA53-45A8-AFE6-A841657BDE0F}" type="slidenum">
              <a:rPr lang="nl-NL" smtClean="0"/>
              <a:pPr/>
              <a:t>12</a:t>
            </a:fld>
            <a:endParaRPr lang="nl-NL"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 calcmode="lin" valueType="num">
                                      <p:cBhvr additive="base">
                                        <p:cTn id="7" dur="500" fill="hold"/>
                                        <p:tgtEl>
                                          <p:spTgt spid="358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58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5843">
                                            <p:txEl>
                                              <p:pRg st="1" end="1"/>
                                            </p:txEl>
                                          </p:spTgt>
                                        </p:tgtEl>
                                        <p:attrNameLst>
                                          <p:attrName>style.visibility</p:attrName>
                                        </p:attrNameLst>
                                      </p:cBhvr>
                                      <p:to>
                                        <p:strVal val="visible"/>
                                      </p:to>
                                    </p:set>
                                    <p:anim calcmode="lin" valueType="num">
                                      <p:cBhvr additive="base">
                                        <p:cTn id="13" dur="500" fill="hold"/>
                                        <p:tgtEl>
                                          <p:spTgt spid="3584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58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5843">
                                            <p:txEl>
                                              <p:pRg st="2" end="2"/>
                                            </p:txEl>
                                          </p:spTgt>
                                        </p:tgtEl>
                                        <p:attrNameLst>
                                          <p:attrName>style.visibility</p:attrName>
                                        </p:attrNameLst>
                                      </p:cBhvr>
                                      <p:to>
                                        <p:strVal val="visible"/>
                                      </p:to>
                                    </p:set>
                                    <p:anim calcmode="lin" valueType="num">
                                      <p:cBhvr additive="base">
                                        <p:cTn id="19" dur="500" fill="hold"/>
                                        <p:tgtEl>
                                          <p:spTgt spid="3584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58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5843">
                                            <p:txEl>
                                              <p:pRg st="3" end="3"/>
                                            </p:txEl>
                                          </p:spTgt>
                                        </p:tgtEl>
                                        <p:attrNameLst>
                                          <p:attrName>style.visibility</p:attrName>
                                        </p:attrNameLst>
                                      </p:cBhvr>
                                      <p:to>
                                        <p:strVal val="visible"/>
                                      </p:to>
                                    </p:set>
                                    <p:anim calcmode="lin" valueType="num">
                                      <p:cBhvr additive="base">
                                        <p:cTn id="25" dur="500" fill="hold"/>
                                        <p:tgtEl>
                                          <p:spTgt spid="3584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584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5843">
                                            <p:txEl>
                                              <p:pRg st="4" end="4"/>
                                            </p:txEl>
                                          </p:spTgt>
                                        </p:tgtEl>
                                        <p:attrNameLst>
                                          <p:attrName>style.visibility</p:attrName>
                                        </p:attrNameLst>
                                      </p:cBhvr>
                                      <p:to>
                                        <p:strVal val="visible"/>
                                      </p:to>
                                    </p:set>
                                    <p:anim calcmode="lin" valueType="num">
                                      <p:cBhvr additive="base">
                                        <p:cTn id="31" dur="500" fill="hold"/>
                                        <p:tgtEl>
                                          <p:spTgt spid="3584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584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5843">
                                            <p:txEl>
                                              <p:pRg st="5" end="5"/>
                                            </p:txEl>
                                          </p:spTgt>
                                        </p:tgtEl>
                                        <p:attrNameLst>
                                          <p:attrName>style.visibility</p:attrName>
                                        </p:attrNameLst>
                                      </p:cBhvr>
                                      <p:to>
                                        <p:strVal val="visible"/>
                                      </p:to>
                                    </p:set>
                                    <p:anim calcmode="lin" valueType="num">
                                      <p:cBhvr additive="base">
                                        <p:cTn id="37" dur="500" fill="hold"/>
                                        <p:tgtEl>
                                          <p:spTgt spid="3584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584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pPr eaLnBrk="1" hangingPunct="1"/>
            <a:r>
              <a:rPr lang="en-US" smtClean="0"/>
              <a:t>Concentratie(s) 4</a:t>
            </a:r>
            <a:endParaRPr lang="nl-NL" smtClean="0"/>
          </a:p>
        </p:txBody>
      </p:sp>
      <p:sp>
        <p:nvSpPr>
          <p:cNvPr id="102403" name="Rectangle 3"/>
          <p:cNvSpPr>
            <a:spLocks noGrp="1" noChangeArrowheads="1"/>
          </p:cNvSpPr>
          <p:nvPr>
            <p:ph type="body" idx="1"/>
          </p:nvPr>
        </p:nvSpPr>
        <p:spPr/>
        <p:txBody>
          <a:bodyPr/>
          <a:lstStyle/>
          <a:p>
            <a:pPr eaLnBrk="1" hangingPunct="1"/>
            <a:r>
              <a:rPr lang="en-US" smtClean="0"/>
              <a:t>Om een 10 % suikeroplossing te maken</a:t>
            </a:r>
          </a:p>
          <a:p>
            <a:pPr eaLnBrk="1" hangingPunct="1"/>
            <a:r>
              <a:rPr lang="en-US" smtClean="0"/>
              <a:t>Moet je 10 gram suiker oplossen</a:t>
            </a:r>
          </a:p>
          <a:p>
            <a:pPr eaLnBrk="1" hangingPunct="1"/>
            <a:r>
              <a:rPr lang="en-US" smtClean="0"/>
              <a:t>In 100 gram water</a:t>
            </a:r>
          </a:p>
          <a:p>
            <a:pPr eaLnBrk="1" hangingPunct="1"/>
            <a:endParaRPr lang="en-US" smtClean="0"/>
          </a:p>
          <a:p>
            <a:pPr eaLnBrk="1" hangingPunct="1"/>
            <a:r>
              <a:rPr lang="en-US" smtClean="0"/>
              <a:t>Is dat correct?</a:t>
            </a:r>
          </a:p>
          <a:p>
            <a:pPr eaLnBrk="1" hangingPunct="1"/>
            <a:r>
              <a:rPr lang="en-US" smtClean="0"/>
              <a:t>Niet correct?</a:t>
            </a:r>
          </a:p>
          <a:p>
            <a:pPr eaLnBrk="1" hangingPunct="1"/>
            <a:r>
              <a:rPr lang="en-US" smtClean="0"/>
              <a:t>Wat dan?</a:t>
            </a:r>
            <a:endParaRPr lang="nl-NL" smtClean="0"/>
          </a:p>
        </p:txBody>
      </p:sp>
      <p:sp>
        <p:nvSpPr>
          <p:cNvPr id="102404" name="Tijdelijke aanduiding voor dianummer 4"/>
          <p:cNvSpPr>
            <a:spLocks noGrp="1"/>
          </p:cNvSpPr>
          <p:nvPr>
            <p:ph type="sldNum" sz="quarter" idx="12"/>
          </p:nvPr>
        </p:nvSpPr>
        <p:spPr>
          <a:noFill/>
        </p:spPr>
        <p:txBody>
          <a:bodyPr/>
          <a:lstStyle/>
          <a:p>
            <a:fld id="{75178893-C622-428A-BA33-430B7151FCC6}" type="slidenum">
              <a:rPr lang="nl-NL" smtClean="0"/>
              <a:pPr/>
              <a:t>13</a:t>
            </a:fld>
            <a:endParaRPr lang="nl-NL"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pPr eaLnBrk="1" hangingPunct="1"/>
            <a:r>
              <a:rPr lang="nl-NL" smtClean="0"/>
              <a:t>Concentratie(s) 5</a:t>
            </a:r>
          </a:p>
        </p:txBody>
      </p:sp>
      <p:sp>
        <p:nvSpPr>
          <p:cNvPr id="47107" name="Rectangle 3"/>
          <p:cNvSpPr>
            <a:spLocks noGrp="1" noChangeArrowheads="1"/>
          </p:cNvSpPr>
          <p:nvPr>
            <p:ph type="body" idx="1"/>
          </p:nvPr>
        </p:nvSpPr>
        <p:spPr/>
        <p:txBody>
          <a:bodyPr/>
          <a:lstStyle/>
          <a:p>
            <a:pPr eaLnBrk="1" hangingPunct="1">
              <a:lnSpc>
                <a:spcPct val="90000"/>
              </a:lnSpc>
            </a:pPr>
            <a:r>
              <a:rPr lang="nl-NL" sz="2400" smtClean="0"/>
              <a:t>40 gram van suikeroplossing K bevat  4 gram suiker</a:t>
            </a:r>
          </a:p>
          <a:p>
            <a:pPr eaLnBrk="1" hangingPunct="1">
              <a:lnSpc>
                <a:spcPct val="90000"/>
              </a:lnSpc>
            </a:pPr>
            <a:r>
              <a:rPr lang="nl-NL" sz="2400" smtClean="0"/>
              <a:t>100 gram van suikeroplossing L bevat 8 gram suiker</a:t>
            </a:r>
          </a:p>
          <a:p>
            <a:pPr eaLnBrk="1" hangingPunct="1">
              <a:lnSpc>
                <a:spcPct val="90000"/>
              </a:lnSpc>
            </a:pPr>
            <a:r>
              <a:rPr lang="nl-NL" sz="2400" smtClean="0"/>
              <a:t>Welke van deze 2 oplossingen heeft de hoogste concentratie?</a:t>
            </a:r>
          </a:p>
          <a:p>
            <a:pPr eaLnBrk="1" hangingPunct="1">
              <a:lnSpc>
                <a:spcPct val="90000"/>
              </a:lnSpc>
            </a:pPr>
            <a:r>
              <a:rPr lang="nl-NL" sz="2400" smtClean="0"/>
              <a:t>Oplossing:</a:t>
            </a:r>
          </a:p>
          <a:p>
            <a:pPr eaLnBrk="1" hangingPunct="1">
              <a:lnSpc>
                <a:spcPct val="90000"/>
              </a:lnSpc>
            </a:pPr>
            <a:r>
              <a:rPr lang="nl-NL" sz="2400" smtClean="0"/>
              <a:t>Doorrekenen naar 100 gram</a:t>
            </a:r>
          </a:p>
          <a:p>
            <a:pPr eaLnBrk="1" hangingPunct="1">
              <a:lnSpc>
                <a:spcPct val="90000"/>
              </a:lnSpc>
            </a:pPr>
            <a:r>
              <a:rPr lang="nl-NL" sz="2400" smtClean="0"/>
              <a:t>Dus 2 ½ x 40 = 100 gram</a:t>
            </a:r>
          </a:p>
          <a:p>
            <a:pPr eaLnBrk="1" hangingPunct="1">
              <a:lnSpc>
                <a:spcPct val="90000"/>
              </a:lnSpc>
            </a:pPr>
            <a:r>
              <a:rPr lang="nl-NL" sz="2400" smtClean="0"/>
              <a:t>2 ½ x 4 gram suiker = 10 (= 10/100 ste)</a:t>
            </a:r>
          </a:p>
          <a:p>
            <a:pPr eaLnBrk="1" hangingPunct="1">
              <a:lnSpc>
                <a:spcPct val="90000"/>
              </a:lnSpc>
            </a:pPr>
            <a:r>
              <a:rPr lang="nl-NL" sz="2400" smtClean="0"/>
              <a:t>Oplossing K bevat dus 10 % suiker</a:t>
            </a:r>
          </a:p>
          <a:p>
            <a:pPr eaLnBrk="1" hangingPunct="1">
              <a:lnSpc>
                <a:spcPct val="90000"/>
              </a:lnSpc>
            </a:pPr>
            <a:r>
              <a:rPr lang="nl-NL" sz="2400" smtClean="0"/>
              <a:t>Oplossing L bevat 8 % suiker ( 8/100 ste)</a:t>
            </a:r>
          </a:p>
          <a:p>
            <a:pPr eaLnBrk="1" hangingPunct="1">
              <a:lnSpc>
                <a:spcPct val="90000"/>
              </a:lnSpc>
            </a:pPr>
            <a:r>
              <a:rPr lang="nl-NL" sz="2400" smtClean="0"/>
              <a:t>Antwoord: Oplossing K</a:t>
            </a:r>
          </a:p>
        </p:txBody>
      </p:sp>
      <p:sp>
        <p:nvSpPr>
          <p:cNvPr id="103428" name="Tijdelijke aanduiding voor dianummer 4"/>
          <p:cNvSpPr>
            <a:spLocks noGrp="1"/>
          </p:cNvSpPr>
          <p:nvPr>
            <p:ph type="sldNum" sz="quarter" idx="12"/>
          </p:nvPr>
        </p:nvSpPr>
        <p:spPr>
          <a:noFill/>
        </p:spPr>
        <p:txBody>
          <a:bodyPr/>
          <a:lstStyle/>
          <a:p>
            <a:fld id="{0A507B83-65ED-4981-A4C5-EC50AD9A17C0}" type="slidenum">
              <a:rPr lang="nl-NL" smtClean="0"/>
              <a:pPr/>
              <a:t>14</a:t>
            </a:fld>
            <a:endParaRPr lang="nl-NL"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anim calcmode="lin" valueType="num">
                                      <p:cBhvr additive="base">
                                        <p:cTn id="7" dur="500" fill="hold"/>
                                        <p:tgtEl>
                                          <p:spTgt spid="4710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710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7107">
                                            <p:txEl>
                                              <p:pRg st="1" end="1"/>
                                            </p:txEl>
                                          </p:spTgt>
                                        </p:tgtEl>
                                        <p:attrNameLst>
                                          <p:attrName>style.visibility</p:attrName>
                                        </p:attrNameLst>
                                      </p:cBhvr>
                                      <p:to>
                                        <p:strVal val="visible"/>
                                      </p:to>
                                    </p:set>
                                    <p:anim calcmode="lin" valueType="num">
                                      <p:cBhvr additive="base">
                                        <p:cTn id="13" dur="500" fill="hold"/>
                                        <p:tgtEl>
                                          <p:spTgt spid="4710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710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7107">
                                            <p:txEl>
                                              <p:pRg st="2" end="2"/>
                                            </p:txEl>
                                          </p:spTgt>
                                        </p:tgtEl>
                                        <p:attrNameLst>
                                          <p:attrName>style.visibility</p:attrName>
                                        </p:attrNameLst>
                                      </p:cBhvr>
                                      <p:to>
                                        <p:strVal val="visible"/>
                                      </p:to>
                                    </p:set>
                                    <p:anim calcmode="lin" valueType="num">
                                      <p:cBhvr additive="base">
                                        <p:cTn id="19" dur="500" fill="hold"/>
                                        <p:tgtEl>
                                          <p:spTgt spid="4710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710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7107">
                                            <p:txEl>
                                              <p:pRg st="3" end="3"/>
                                            </p:txEl>
                                          </p:spTgt>
                                        </p:tgtEl>
                                        <p:attrNameLst>
                                          <p:attrName>style.visibility</p:attrName>
                                        </p:attrNameLst>
                                      </p:cBhvr>
                                      <p:to>
                                        <p:strVal val="visible"/>
                                      </p:to>
                                    </p:set>
                                    <p:anim calcmode="lin" valueType="num">
                                      <p:cBhvr additive="base">
                                        <p:cTn id="25" dur="500" fill="hold"/>
                                        <p:tgtEl>
                                          <p:spTgt spid="4710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710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7107">
                                            <p:txEl>
                                              <p:pRg st="4" end="4"/>
                                            </p:txEl>
                                          </p:spTgt>
                                        </p:tgtEl>
                                        <p:attrNameLst>
                                          <p:attrName>style.visibility</p:attrName>
                                        </p:attrNameLst>
                                      </p:cBhvr>
                                      <p:to>
                                        <p:strVal val="visible"/>
                                      </p:to>
                                    </p:set>
                                    <p:anim calcmode="lin" valueType="num">
                                      <p:cBhvr additive="base">
                                        <p:cTn id="31" dur="500" fill="hold"/>
                                        <p:tgtEl>
                                          <p:spTgt spid="4710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710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7107">
                                            <p:txEl>
                                              <p:pRg st="5" end="5"/>
                                            </p:txEl>
                                          </p:spTgt>
                                        </p:tgtEl>
                                        <p:attrNameLst>
                                          <p:attrName>style.visibility</p:attrName>
                                        </p:attrNameLst>
                                      </p:cBhvr>
                                      <p:to>
                                        <p:strVal val="visible"/>
                                      </p:to>
                                    </p:set>
                                    <p:anim calcmode="lin" valueType="num">
                                      <p:cBhvr additive="base">
                                        <p:cTn id="37" dur="500" fill="hold"/>
                                        <p:tgtEl>
                                          <p:spTgt spid="4710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710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7107">
                                            <p:txEl>
                                              <p:pRg st="6" end="6"/>
                                            </p:txEl>
                                          </p:spTgt>
                                        </p:tgtEl>
                                        <p:attrNameLst>
                                          <p:attrName>style.visibility</p:attrName>
                                        </p:attrNameLst>
                                      </p:cBhvr>
                                      <p:to>
                                        <p:strVal val="visible"/>
                                      </p:to>
                                    </p:set>
                                    <p:anim calcmode="lin" valueType="num">
                                      <p:cBhvr additive="base">
                                        <p:cTn id="43" dur="500" fill="hold"/>
                                        <p:tgtEl>
                                          <p:spTgt spid="4710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710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7107">
                                            <p:txEl>
                                              <p:pRg st="7" end="7"/>
                                            </p:txEl>
                                          </p:spTgt>
                                        </p:tgtEl>
                                        <p:attrNameLst>
                                          <p:attrName>style.visibility</p:attrName>
                                        </p:attrNameLst>
                                      </p:cBhvr>
                                      <p:to>
                                        <p:strVal val="visible"/>
                                      </p:to>
                                    </p:set>
                                    <p:anim calcmode="lin" valueType="num">
                                      <p:cBhvr additive="base">
                                        <p:cTn id="49" dur="500" fill="hold"/>
                                        <p:tgtEl>
                                          <p:spTgt spid="47107">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710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47107">
                                            <p:txEl>
                                              <p:pRg st="8" end="8"/>
                                            </p:txEl>
                                          </p:spTgt>
                                        </p:tgtEl>
                                        <p:attrNameLst>
                                          <p:attrName>style.visibility</p:attrName>
                                        </p:attrNameLst>
                                      </p:cBhvr>
                                      <p:to>
                                        <p:strVal val="visible"/>
                                      </p:to>
                                    </p:set>
                                    <p:anim calcmode="lin" valueType="num">
                                      <p:cBhvr additive="base">
                                        <p:cTn id="55" dur="500" fill="hold"/>
                                        <p:tgtEl>
                                          <p:spTgt spid="47107">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710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47107">
                                            <p:txEl>
                                              <p:pRg st="9" end="9"/>
                                            </p:txEl>
                                          </p:spTgt>
                                        </p:tgtEl>
                                        <p:attrNameLst>
                                          <p:attrName>style.visibility</p:attrName>
                                        </p:attrNameLst>
                                      </p:cBhvr>
                                      <p:to>
                                        <p:strVal val="visible"/>
                                      </p:to>
                                    </p:set>
                                    <p:anim calcmode="lin" valueType="num">
                                      <p:cBhvr additive="base">
                                        <p:cTn id="61" dur="500" fill="hold"/>
                                        <p:tgtEl>
                                          <p:spTgt spid="47107">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7107">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itel 1"/>
          <p:cNvSpPr>
            <a:spLocks noGrp="1"/>
          </p:cNvSpPr>
          <p:nvPr>
            <p:ph type="title"/>
          </p:nvPr>
        </p:nvSpPr>
        <p:spPr>
          <a:xfrm>
            <a:off x="457200" y="274638"/>
            <a:ext cx="8229600" cy="777875"/>
          </a:xfrm>
        </p:spPr>
        <p:txBody>
          <a:bodyPr/>
          <a:lstStyle/>
          <a:p>
            <a:r>
              <a:rPr lang="nl-NL" b="1" dirty="0" smtClean="0"/>
              <a:t>Osmose  1</a:t>
            </a:r>
            <a:endParaRPr lang="nl-NL" dirty="0" smtClean="0"/>
          </a:p>
        </p:txBody>
      </p:sp>
      <p:sp>
        <p:nvSpPr>
          <p:cNvPr id="104451" name="Tijdelijke aanduiding voor inhoud 2"/>
          <p:cNvSpPr>
            <a:spLocks noGrp="1"/>
          </p:cNvSpPr>
          <p:nvPr>
            <p:ph idx="1"/>
          </p:nvPr>
        </p:nvSpPr>
        <p:spPr>
          <a:xfrm>
            <a:off x="457200" y="1196975"/>
            <a:ext cx="8229600" cy="5327650"/>
          </a:xfrm>
        </p:spPr>
        <p:txBody>
          <a:bodyPr/>
          <a:lstStyle/>
          <a:p>
            <a:r>
              <a:rPr lang="nl-NL" sz="2400" smtClean="0"/>
              <a:t>VOORAF:    </a:t>
            </a:r>
          </a:p>
          <a:p>
            <a:pPr>
              <a:buFontTx/>
              <a:buNone/>
            </a:pPr>
            <a:r>
              <a:rPr lang="nl-NL" sz="2400" b="1" smtClean="0"/>
              <a:t>OSMOSE  =  NETTO-VERPLAATSING VAN WATER</a:t>
            </a:r>
          </a:p>
          <a:p>
            <a:pPr>
              <a:buFontTx/>
              <a:buNone/>
            </a:pPr>
            <a:r>
              <a:rPr lang="nl-NL" sz="2400" smtClean="0"/>
              <a:t>Vanwege het feit dat de celmembraan sommige stoffen wél en andere niet doorlaat, noem je de celmembraan een </a:t>
            </a:r>
            <a:r>
              <a:rPr lang="nl-NL" sz="2400" b="1" smtClean="0"/>
              <a:t>semipermeabele membraan </a:t>
            </a:r>
            <a:r>
              <a:rPr lang="nl-NL" sz="2400" smtClean="0"/>
              <a:t>(semi = half, permeabel = doorlatend; eigenlijk is 'half' niet juist, want de celmembraan laat de meeste stoffen helemaal niet door!).  </a:t>
            </a:r>
            <a:br>
              <a:rPr lang="nl-NL" sz="2400" smtClean="0"/>
            </a:br>
            <a:r>
              <a:rPr lang="nl-NL" sz="2400" smtClean="0"/>
              <a:t>Zoals je zag, kan water door de celmembraan diffunderen. </a:t>
            </a:r>
            <a:r>
              <a:rPr lang="nl-NL" sz="2400" b="1" smtClean="0"/>
              <a:t>Diffusie van water via de semipermeabele celmembraan noem je osmose</a:t>
            </a:r>
            <a:endParaRPr lang="nl-NL" sz="2400" smtClean="0"/>
          </a:p>
        </p:txBody>
      </p:sp>
      <p:sp>
        <p:nvSpPr>
          <p:cNvPr id="104452" name="Tijdelijke aanduiding voor dianummer 4"/>
          <p:cNvSpPr>
            <a:spLocks noGrp="1"/>
          </p:cNvSpPr>
          <p:nvPr>
            <p:ph type="sldNum" sz="quarter" idx="12"/>
          </p:nvPr>
        </p:nvSpPr>
        <p:spPr>
          <a:noFill/>
        </p:spPr>
        <p:txBody>
          <a:bodyPr/>
          <a:lstStyle/>
          <a:p>
            <a:fld id="{9C97EC02-D066-4E10-B346-95CDF97DF700}" type="slidenum">
              <a:rPr lang="nl-NL" smtClean="0"/>
              <a:pPr/>
              <a:t>15</a:t>
            </a:fld>
            <a:endParaRPr lang="nl-NL"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el 1"/>
          <p:cNvSpPr>
            <a:spLocks noGrp="1"/>
          </p:cNvSpPr>
          <p:nvPr>
            <p:ph type="title"/>
          </p:nvPr>
        </p:nvSpPr>
        <p:spPr>
          <a:xfrm>
            <a:off x="457200" y="274638"/>
            <a:ext cx="8229600" cy="777875"/>
          </a:xfrm>
        </p:spPr>
        <p:txBody>
          <a:bodyPr/>
          <a:lstStyle/>
          <a:p>
            <a:r>
              <a:rPr lang="nl-NL" b="1" dirty="0" smtClean="0"/>
              <a:t>Osmose  2</a:t>
            </a:r>
            <a:endParaRPr lang="nl-NL" dirty="0" smtClean="0"/>
          </a:p>
        </p:txBody>
      </p:sp>
      <p:pic>
        <p:nvPicPr>
          <p:cNvPr id="105475" name="Tijdelijke aanduiding voor inhoud 3" descr="osmose  10VOORBIOLOGIE.jpg"/>
          <p:cNvPicPr>
            <a:picLocks noGrp="1" noChangeAspect="1"/>
          </p:cNvPicPr>
          <p:nvPr>
            <p:ph idx="1"/>
          </p:nvPr>
        </p:nvPicPr>
        <p:blipFill>
          <a:blip r:embed="rId2" cstate="print"/>
          <a:srcRect/>
          <a:stretch>
            <a:fillRect/>
          </a:stretch>
        </p:blipFill>
        <p:spPr>
          <a:xfrm>
            <a:off x="1009650" y="1557338"/>
            <a:ext cx="7126288" cy="4608512"/>
          </a:xfrm>
        </p:spPr>
      </p:pic>
      <p:sp>
        <p:nvSpPr>
          <p:cNvPr id="105476" name="Tijdelijke aanduiding voor dianummer 4"/>
          <p:cNvSpPr>
            <a:spLocks noGrp="1"/>
          </p:cNvSpPr>
          <p:nvPr>
            <p:ph type="sldNum" sz="quarter" idx="12"/>
          </p:nvPr>
        </p:nvSpPr>
        <p:spPr>
          <a:noFill/>
        </p:spPr>
        <p:txBody>
          <a:bodyPr/>
          <a:lstStyle/>
          <a:p>
            <a:fld id="{A7F5F331-F933-4069-8E4E-BDE84481E4E5}" type="slidenum">
              <a:rPr lang="nl-NL" smtClean="0"/>
              <a:pPr/>
              <a:t>16</a:t>
            </a:fld>
            <a:endParaRPr lang="nl-NL"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el 1"/>
          <p:cNvSpPr>
            <a:spLocks noGrp="1"/>
          </p:cNvSpPr>
          <p:nvPr>
            <p:ph type="title"/>
          </p:nvPr>
        </p:nvSpPr>
        <p:spPr/>
        <p:txBody>
          <a:bodyPr/>
          <a:lstStyle/>
          <a:p>
            <a:r>
              <a:rPr lang="nl-NL" sz="2800" smtClean="0"/>
              <a:t>Osmose  Engelstalig  1</a:t>
            </a:r>
            <a:r>
              <a:rPr lang="nl-NL" sz="2800" baseline="30000" smtClean="0"/>
              <a:t>e</a:t>
            </a:r>
            <a:r>
              <a:rPr lang="nl-NL" sz="2800" smtClean="0"/>
              <a:t/>
            </a:r>
            <a:br>
              <a:rPr lang="nl-NL" sz="2800" smtClean="0"/>
            </a:br>
            <a:r>
              <a:rPr lang="nl-NL" sz="2800" smtClean="0"/>
              <a:t>Osmose  Nederlands gesproken 2e</a:t>
            </a:r>
          </a:p>
        </p:txBody>
      </p:sp>
      <p:sp>
        <p:nvSpPr>
          <p:cNvPr id="106499" name="Tijdelijke aanduiding voor inhoud 2"/>
          <p:cNvSpPr>
            <a:spLocks noGrp="1"/>
          </p:cNvSpPr>
          <p:nvPr>
            <p:ph idx="1"/>
          </p:nvPr>
        </p:nvSpPr>
        <p:spPr/>
        <p:txBody>
          <a:bodyPr/>
          <a:lstStyle/>
          <a:p>
            <a:r>
              <a:rPr lang="nl-NL" smtClean="0">
                <a:hlinkClick r:id="rId2"/>
              </a:rPr>
              <a:t>https://www.youtube.com/watch?v=7-QJ-UUX0iY&amp;list=PLSlSHPicEAYV2jPuX5fV8jGv5uVTMoL6Z</a:t>
            </a:r>
            <a:r>
              <a:rPr lang="nl-NL" smtClean="0"/>
              <a:t>  5 min. 06</a:t>
            </a:r>
          </a:p>
          <a:p>
            <a:endParaRPr lang="nl-NL" smtClean="0"/>
          </a:p>
          <a:p>
            <a:r>
              <a:rPr lang="nl-NL" smtClean="0">
                <a:hlinkClick r:id="rId3"/>
              </a:rPr>
              <a:t>https://www.youtube.com/watch?v=i9fLZDQF4KU</a:t>
            </a:r>
            <a:r>
              <a:rPr lang="nl-NL" smtClean="0"/>
              <a:t>  5 min. 25     Bio Doen Den Haag</a:t>
            </a:r>
          </a:p>
        </p:txBody>
      </p:sp>
      <p:sp>
        <p:nvSpPr>
          <p:cNvPr id="106500" name="Tijdelijke aanduiding voor dianummer 4"/>
          <p:cNvSpPr>
            <a:spLocks noGrp="1"/>
          </p:cNvSpPr>
          <p:nvPr>
            <p:ph type="sldNum" sz="quarter" idx="12"/>
          </p:nvPr>
        </p:nvSpPr>
        <p:spPr>
          <a:noFill/>
        </p:spPr>
        <p:txBody>
          <a:bodyPr/>
          <a:lstStyle/>
          <a:p>
            <a:fld id="{9F7A0680-71F9-453D-A077-FE12A89C550E}" type="slidenum">
              <a:rPr lang="nl-NL" smtClean="0"/>
              <a:pPr/>
              <a:t>17</a:t>
            </a:fld>
            <a:endParaRPr lang="nl-NL"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pPr eaLnBrk="1" hangingPunct="1"/>
            <a:r>
              <a:rPr lang="en-US" smtClean="0"/>
              <a:t>OSMOSE</a:t>
            </a:r>
            <a:endParaRPr lang="nl-NL" smtClean="0"/>
          </a:p>
        </p:txBody>
      </p:sp>
      <p:sp>
        <p:nvSpPr>
          <p:cNvPr id="107523" name="Rectangle 3"/>
          <p:cNvSpPr>
            <a:spLocks noGrp="1" noChangeArrowheads="1"/>
          </p:cNvSpPr>
          <p:nvPr>
            <p:ph type="body" idx="1"/>
          </p:nvPr>
        </p:nvSpPr>
        <p:spPr/>
        <p:txBody>
          <a:bodyPr/>
          <a:lstStyle/>
          <a:p>
            <a:pPr eaLnBrk="1" hangingPunct="1">
              <a:lnSpc>
                <a:spcPct val="90000"/>
              </a:lnSpc>
            </a:pPr>
            <a:r>
              <a:rPr lang="en-US" sz="2400" smtClean="0"/>
              <a:t>1.   de opgeloste stof verplaatst zich niet</a:t>
            </a:r>
          </a:p>
          <a:p>
            <a:pPr eaLnBrk="1" hangingPunct="1">
              <a:lnSpc>
                <a:spcPct val="90000"/>
              </a:lnSpc>
            </a:pPr>
            <a:r>
              <a:rPr lang="en-US" sz="2400" smtClean="0"/>
              <a:t>2.   moleculen zijn te groot</a:t>
            </a:r>
          </a:p>
          <a:p>
            <a:pPr eaLnBrk="1" hangingPunct="1">
              <a:lnSpc>
                <a:spcPct val="90000"/>
              </a:lnSpc>
            </a:pPr>
            <a:r>
              <a:rPr lang="en-US" sz="2400" smtClean="0"/>
              <a:t>3.   openingen in celmembraan te klein</a:t>
            </a:r>
          </a:p>
          <a:p>
            <a:pPr eaLnBrk="1" hangingPunct="1">
              <a:lnSpc>
                <a:spcPct val="90000"/>
              </a:lnSpc>
            </a:pPr>
            <a:r>
              <a:rPr lang="en-US" sz="2400" smtClean="0"/>
              <a:t>4.   water verplaatst zich naar hoogste concentratie</a:t>
            </a:r>
          </a:p>
          <a:p>
            <a:pPr eaLnBrk="1" hangingPunct="1">
              <a:lnSpc>
                <a:spcPct val="90000"/>
              </a:lnSpc>
            </a:pPr>
            <a:r>
              <a:rPr lang="en-US" sz="2400" smtClean="0"/>
              <a:t>5.   cel zwelt op</a:t>
            </a:r>
          </a:p>
          <a:p>
            <a:pPr eaLnBrk="1" hangingPunct="1">
              <a:lnSpc>
                <a:spcPct val="90000"/>
              </a:lnSpc>
            </a:pPr>
            <a:r>
              <a:rPr lang="en-US" sz="2400" smtClean="0"/>
              <a:t>6.   of cel raakt water kwijt</a:t>
            </a:r>
          </a:p>
          <a:p>
            <a:pPr eaLnBrk="1" hangingPunct="1">
              <a:lnSpc>
                <a:spcPct val="90000"/>
              </a:lnSpc>
            </a:pPr>
            <a:r>
              <a:rPr lang="en-US" sz="2400" smtClean="0"/>
              <a:t>7.   afhankelijk van de osmotische waarde</a:t>
            </a:r>
          </a:p>
          <a:p>
            <a:pPr eaLnBrk="1" hangingPunct="1">
              <a:lnSpc>
                <a:spcPct val="90000"/>
              </a:lnSpc>
            </a:pPr>
            <a:r>
              <a:rPr lang="en-US" sz="2400" smtClean="0"/>
              <a:t>8.   = concentratie van de oplossing</a:t>
            </a:r>
          </a:p>
          <a:p>
            <a:pPr eaLnBrk="1" hangingPunct="1">
              <a:lnSpc>
                <a:spcPct val="90000"/>
              </a:lnSpc>
            </a:pPr>
            <a:r>
              <a:rPr lang="en-US" sz="2400" smtClean="0"/>
              <a:t>9.   Bijv. Hoeveelheid suiker/zouten</a:t>
            </a:r>
          </a:p>
          <a:p>
            <a:pPr eaLnBrk="1" hangingPunct="1">
              <a:lnSpc>
                <a:spcPct val="90000"/>
              </a:lnSpc>
            </a:pPr>
            <a:r>
              <a:rPr lang="en-US" sz="2400" smtClean="0"/>
              <a:t>10. Turgor (cel zwelt op door wateropname)</a:t>
            </a:r>
          </a:p>
          <a:p>
            <a:pPr eaLnBrk="1" hangingPunct="1">
              <a:lnSpc>
                <a:spcPct val="90000"/>
              </a:lnSpc>
            </a:pPr>
            <a:r>
              <a:rPr lang="en-US" sz="2400" smtClean="0"/>
              <a:t>11. Plasmolyse (cel krimpt door verlies water)</a:t>
            </a:r>
            <a:endParaRPr lang="nl-NL" sz="2400" smtClean="0"/>
          </a:p>
        </p:txBody>
      </p:sp>
      <p:sp>
        <p:nvSpPr>
          <p:cNvPr id="107524" name="Tijdelijke aanduiding voor dianummer 4"/>
          <p:cNvSpPr>
            <a:spLocks noGrp="1"/>
          </p:cNvSpPr>
          <p:nvPr>
            <p:ph type="sldNum" sz="quarter" idx="12"/>
          </p:nvPr>
        </p:nvSpPr>
        <p:spPr>
          <a:noFill/>
        </p:spPr>
        <p:txBody>
          <a:bodyPr/>
          <a:lstStyle/>
          <a:p>
            <a:fld id="{56613BD8-C858-4994-9837-BFC3487A54D8}" type="slidenum">
              <a:rPr lang="nl-NL" smtClean="0"/>
              <a:pPr/>
              <a:t>18</a:t>
            </a:fld>
            <a:endParaRPr lang="nl-NL"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MAKEN OPDRACHTEN</a:t>
            </a:r>
            <a:endParaRPr lang="nl-NL" dirty="0"/>
          </a:p>
        </p:txBody>
      </p:sp>
      <p:sp>
        <p:nvSpPr>
          <p:cNvPr id="3" name="Tijdelijke aanduiding voor inhoud 2"/>
          <p:cNvSpPr>
            <a:spLocks noGrp="1"/>
          </p:cNvSpPr>
          <p:nvPr>
            <p:ph idx="1"/>
          </p:nvPr>
        </p:nvSpPr>
        <p:spPr/>
        <p:txBody>
          <a:bodyPr>
            <a:normAutofit/>
          </a:bodyPr>
          <a:lstStyle/>
          <a:p>
            <a:r>
              <a:rPr lang="en-US" sz="2400" dirty="0" err="1" smtClean="0"/>
              <a:t>Opdracht</a:t>
            </a:r>
            <a:r>
              <a:rPr lang="en-US" sz="2400" dirty="0" smtClean="0"/>
              <a:t> 23 </a:t>
            </a:r>
            <a:r>
              <a:rPr lang="en-US" sz="2400" dirty="0" err="1" smtClean="0"/>
              <a:t>blz</a:t>
            </a:r>
            <a:r>
              <a:rPr lang="en-US" sz="2400" dirty="0" smtClean="0"/>
              <a:t>. 76</a:t>
            </a:r>
          </a:p>
          <a:p>
            <a:r>
              <a:rPr lang="en-US" sz="2400" dirty="0" err="1" smtClean="0"/>
              <a:t>Opdracht</a:t>
            </a:r>
            <a:r>
              <a:rPr lang="en-US" sz="2400" dirty="0" smtClean="0"/>
              <a:t> 24 </a:t>
            </a:r>
            <a:r>
              <a:rPr lang="en-US" sz="2400" dirty="0" err="1" smtClean="0"/>
              <a:t>blz</a:t>
            </a:r>
            <a:r>
              <a:rPr lang="en-US" sz="2400" dirty="0" smtClean="0"/>
              <a:t>. 77</a:t>
            </a:r>
          </a:p>
          <a:p>
            <a:r>
              <a:rPr lang="en-US" sz="2400" dirty="0" err="1" smtClean="0"/>
              <a:t>Opdracht</a:t>
            </a:r>
            <a:r>
              <a:rPr lang="en-US" sz="2400" dirty="0" smtClean="0"/>
              <a:t> 26 </a:t>
            </a:r>
            <a:r>
              <a:rPr lang="en-US" sz="2400" dirty="0" err="1" smtClean="0"/>
              <a:t>blz</a:t>
            </a:r>
            <a:r>
              <a:rPr lang="en-US" sz="2400" dirty="0" smtClean="0"/>
              <a:t>. 80</a:t>
            </a:r>
          </a:p>
          <a:p>
            <a:r>
              <a:rPr lang="en-US" sz="2400" dirty="0" err="1" smtClean="0"/>
              <a:t>Opdracht</a:t>
            </a:r>
            <a:r>
              <a:rPr lang="en-US" sz="2400" dirty="0" smtClean="0"/>
              <a:t> 27 </a:t>
            </a:r>
            <a:r>
              <a:rPr lang="en-US" sz="2400" dirty="0" err="1" smtClean="0"/>
              <a:t>blz</a:t>
            </a:r>
            <a:r>
              <a:rPr lang="en-US" sz="2400" dirty="0" smtClean="0"/>
              <a:t>. </a:t>
            </a:r>
            <a:r>
              <a:rPr lang="en-US" sz="2400" smtClean="0"/>
              <a:t>81</a:t>
            </a:r>
            <a:endParaRPr lang="nl-NL" sz="2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itel 1"/>
          <p:cNvSpPr>
            <a:spLocks noGrp="1"/>
          </p:cNvSpPr>
          <p:nvPr>
            <p:ph type="title"/>
          </p:nvPr>
        </p:nvSpPr>
        <p:spPr>
          <a:xfrm>
            <a:off x="457200" y="274638"/>
            <a:ext cx="8229600" cy="777875"/>
          </a:xfrm>
        </p:spPr>
        <p:txBody>
          <a:bodyPr/>
          <a:lstStyle/>
          <a:p>
            <a:r>
              <a:rPr lang="nl-NL" sz="3200" b="1" dirty="0" smtClean="0"/>
              <a:t>B. Stof </a:t>
            </a:r>
            <a:r>
              <a:rPr lang="nl-NL" sz="3200" b="1" dirty="0" smtClean="0"/>
              <a:t>6 Diffusie en osmose</a:t>
            </a:r>
            <a:endParaRPr lang="nl-NL" sz="3200" dirty="0" smtClean="0"/>
          </a:p>
        </p:txBody>
      </p:sp>
      <p:sp>
        <p:nvSpPr>
          <p:cNvPr id="91139" name="Tijdelijke aanduiding voor inhoud 2"/>
          <p:cNvSpPr>
            <a:spLocks noGrp="1"/>
          </p:cNvSpPr>
          <p:nvPr>
            <p:ph idx="1"/>
          </p:nvPr>
        </p:nvSpPr>
        <p:spPr>
          <a:xfrm>
            <a:off x="457200" y="1268413"/>
            <a:ext cx="8229600" cy="5329237"/>
          </a:xfrm>
        </p:spPr>
        <p:txBody>
          <a:bodyPr/>
          <a:lstStyle/>
          <a:p>
            <a:r>
              <a:rPr lang="nl-NL" sz="2400" dirty="0" smtClean="0"/>
              <a:t>Cellen hebben stoffen nodig, zoals zuurstof voor verbranding en voedingsstoffen als energiebron voor de opbouw. Deze stoffen moeten </a:t>
            </a:r>
            <a:r>
              <a:rPr lang="nl-NL" sz="2400" b="1" dirty="0" smtClean="0"/>
              <a:t>op de een of andere manier de cel in. </a:t>
            </a:r>
          </a:p>
          <a:p>
            <a:r>
              <a:rPr lang="nl-NL" sz="2400" dirty="0" smtClean="0"/>
              <a:t>Een cel maakt ook stoffen </a:t>
            </a:r>
            <a:r>
              <a:rPr lang="nl-NL" sz="2400" b="1" dirty="0" smtClean="0"/>
              <a:t>die naar buiten moeten worden gebracht </a:t>
            </a:r>
            <a:r>
              <a:rPr lang="nl-NL" sz="2400" dirty="0" smtClean="0"/>
              <a:t>(afvalstoffen of producten, zoals spijsverteringssappen), omdat hij anders beschadigd raakt. </a:t>
            </a:r>
            <a:br>
              <a:rPr lang="nl-NL" sz="2400" dirty="0" smtClean="0"/>
            </a:br>
            <a:r>
              <a:rPr lang="nl-NL" sz="2400" b="1" dirty="0" smtClean="0"/>
              <a:t>Deze paragraaf bespreekt de verschillende processen die een rol spelen bij het transport van stoffen. Achtereenvolgens komen </a:t>
            </a:r>
            <a:r>
              <a:rPr lang="nl-NL" b="1" dirty="0" smtClean="0"/>
              <a:t>diffusie, osmose, passief transport, actief transport en fagocytose</a:t>
            </a:r>
            <a:r>
              <a:rPr lang="nl-NL" sz="2400" b="1" dirty="0" smtClean="0"/>
              <a:t> aan de orde</a:t>
            </a:r>
          </a:p>
        </p:txBody>
      </p:sp>
      <p:sp>
        <p:nvSpPr>
          <p:cNvPr id="91140" name="Tijdelijke aanduiding voor dianummer 4"/>
          <p:cNvSpPr>
            <a:spLocks noGrp="1"/>
          </p:cNvSpPr>
          <p:nvPr>
            <p:ph type="sldNum" sz="quarter" idx="12"/>
          </p:nvPr>
        </p:nvSpPr>
        <p:spPr>
          <a:noFill/>
        </p:spPr>
        <p:txBody>
          <a:bodyPr/>
          <a:lstStyle/>
          <a:p>
            <a:fld id="{77E4859D-B3A0-41D8-BBC2-56C0F8DC907B}" type="slidenum">
              <a:rPr lang="nl-NL" smtClean="0"/>
              <a:pPr/>
              <a:t>2</a:t>
            </a:fld>
            <a:endParaRPr lang="nl-NL"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itel 1"/>
          <p:cNvSpPr>
            <a:spLocks noGrp="1"/>
          </p:cNvSpPr>
          <p:nvPr>
            <p:ph type="title"/>
          </p:nvPr>
        </p:nvSpPr>
        <p:spPr>
          <a:xfrm>
            <a:off x="457200" y="274638"/>
            <a:ext cx="8229600" cy="777875"/>
          </a:xfrm>
        </p:spPr>
        <p:txBody>
          <a:bodyPr/>
          <a:lstStyle/>
          <a:p>
            <a:r>
              <a:rPr lang="nl-NL" sz="3200" b="1" dirty="0" smtClean="0"/>
              <a:t>Diffusie  1</a:t>
            </a:r>
            <a:endParaRPr lang="nl-NL" sz="3200" dirty="0" smtClean="0"/>
          </a:p>
        </p:txBody>
      </p:sp>
      <p:sp>
        <p:nvSpPr>
          <p:cNvPr id="92163" name="Tijdelijke aanduiding voor inhoud 2"/>
          <p:cNvSpPr>
            <a:spLocks noGrp="1"/>
          </p:cNvSpPr>
          <p:nvPr>
            <p:ph idx="1"/>
          </p:nvPr>
        </p:nvSpPr>
        <p:spPr>
          <a:xfrm>
            <a:off x="457200" y="908050"/>
            <a:ext cx="8229600" cy="5689600"/>
          </a:xfrm>
        </p:spPr>
        <p:txBody>
          <a:bodyPr/>
          <a:lstStyle/>
          <a:p>
            <a:r>
              <a:rPr lang="nl-NL" sz="2400" smtClean="0"/>
              <a:t>Wanneer je ergens in de klas een beetje parfum spuit of een ander sterk ruikend gas laat ontsnappen, ruik je het binnen enkele seconden aan de andere kant van de klas. Dat komt doordat de gasdeeltjes zich gaan verspreiden, zodat na korte tijd overal dezelfde hoeveelheid gasdeeltjes zijn. Dit verschijnsel heet </a:t>
            </a:r>
            <a:r>
              <a:rPr lang="nl-NL" sz="2400" b="1" smtClean="0"/>
              <a:t>diffusie</a:t>
            </a:r>
            <a:r>
              <a:rPr lang="nl-NL" sz="2400" smtClean="0"/>
              <a:t>. </a:t>
            </a:r>
            <a:br>
              <a:rPr lang="nl-NL" sz="2400" smtClean="0"/>
            </a:br>
            <a:r>
              <a:rPr lang="nl-NL" sz="2400" smtClean="0"/>
              <a:t>Diffusie is een natuurkundig verschijnsel. Het treedt op wanneer zich in een ruimte op de ene plaats meer deeltjes van een stof (</a:t>
            </a:r>
            <a:r>
              <a:rPr lang="nl-NL" sz="2400" b="1" smtClean="0"/>
              <a:t>hogere concentratie</a:t>
            </a:r>
            <a:r>
              <a:rPr lang="nl-NL" sz="2400" smtClean="0"/>
              <a:t>) bevinden dan op een andere plaats. Dankzij het feit dat de deeltjes altijd in beweging zijn, zullen er uiteindelijk overal evenveel zijn. De richting van de netto verplaatsing is van de plaats met de hoogste concentratie naar de plaats met de lagere concentratie</a:t>
            </a:r>
            <a:endParaRPr lang="nl-NL" sz="2400" b="1" smtClean="0"/>
          </a:p>
        </p:txBody>
      </p:sp>
      <p:sp>
        <p:nvSpPr>
          <p:cNvPr id="92164" name="Tijdelijke aanduiding voor dianummer 4"/>
          <p:cNvSpPr>
            <a:spLocks noGrp="1"/>
          </p:cNvSpPr>
          <p:nvPr>
            <p:ph type="sldNum" sz="quarter" idx="12"/>
          </p:nvPr>
        </p:nvSpPr>
        <p:spPr>
          <a:noFill/>
        </p:spPr>
        <p:txBody>
          <a:bodyPr/>
          <a:lstStyle/>
          <a:p>
            <a:fld id="{F23D2045-E89B-475B-9E58-DE59F1A83F67}" type="slidenum">
              <a:rPr lang="nl-NL" smtClean="0"/>
              <a:pPr/>
              <a:t>3</a:t>
            </a:fld>
            <a:endParaRPr lang="nl-NL"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itel 1"/>
          <p:cNvSpPr>
            <a:spLocks noGrp="1"/>
          </p:cNvSpPr>
          <p:nvPr>
            <p:ph type="title"/>
          </p:nvPr>
        </p:nvSpPr>
        <p:spPr>
          <a:xfrm>
            <a:off x="457200" y="274638"/>
            <a:ext cx="8229600" cy="777875"/>
          </a:xfrm>
        </p:spPr>
        <p:txBody>
          <a:bodyPr/>
          <a:lstStyle/>
          <a:p>
            <a:r>
              <a:rPr lang="nl-NL" sz="3200" b="1" dirty="0" smtClean="0"/>
              <a:t>Diffusie  2</a:t>
            </a:r>
            <a:endParaRPr lang="nl-NL" sz="3200" dirty="0" smtClean="0"/>
          </a:p>
        </p:txBody>
      </p:sp>
      <p:sp>
        <p:nvSpPr>
          <p:cNvPr id="93187" name="Tijdelijke aanduiding voor inhoud 2"/>
          <p:cNvSpPr>
            <a:spLocks noGrp="1"/>
          </p:cNvSpPr>
          <p:nvPr>
            <p:ph idx="1"/>
          </p:nvPr>
        </p:nvSpPr>
        <p:spPr>
          <a:xfrm>
            <a:off x="457200" y="908050"/>
            <a:ext cx="8229600" cy="5689600"/>
          </a:xfrm>
        </p:spPr>
        <p:txBody>
          <a:bodyPr/>
          <a:lstStyle/>
          <a:p>
            <a:r>
              <a:rPr lang="nl-NL" sz="2400" smtClean="0"/>
              <a:t>Tussen cellen en hun omgeving treedt ook diffusie op. Dat gebeurt maar met </a:t>
            </a:r>
            <a:r>
              <a:rPr lang="nl-NL" sz="2400" b="1" smtClean="0"/>
              <a:t>enkele stoffen, die zo klein zijn dat ze moeiteloos door de celmembraan heen ku</a:t>
            </a:r>
            <a:r>
              <a:rPr lang="nl-NL" sz="2400" smtClean="0"/>
              <a:t>nnen. </a:t>
            </a:r>
          </a:p>
          <a:p>
            <a:r>
              <a:rPr lang="nl-NL" sz="2400" b="1" smtClean="0"/>
              <a:t>Alle andere stoffen laat de celmembraan niet zomaar door</a:t>
            </a:r>
            <a:r>
              <a:rPr lang="nl-NL" sz="2400" smtClean="0"/>
              <a:t>. </a:t>
            </a:r>
          </a:p>
          <a:p>
            <a:r>
              <a:rPr lang="nl-NL" sz="2400" smtClean="0"/>
              <a:t>Stoffen die door diffusie de cel in en uit gaan, zijn: </a:t>
            </a:r>
            <a:r>
              <a:rPr lang="nl-NL" sz="2400" b="1" smtClean="0"/>
              <a:t>water en gassen, zoals CO</a:t>
            </a:r>
            <a:r>
              <a:rPr lang="nl-NL" sz="2400" b="1" baseline="-25000" smtClean="0"/>
              <a:t>2</a:t>
            </a:r>
            <a:r>
              <a:rPr lang="nl-NL" sz="2400" b="1" smtClean="0"/>
              <a:t> en O</a:t>
            </a:r>
            <a:r>
              <a:rPr lang="nl-NL" sz="2400" b="1" baseline="-25000" smtClean="0"/>
              <a:t>2</a:t>
            </a:r>
            <a:r>
              <a:rPr lang="nl-NL" sz="2400" b="1" smtClean="0"/>
              <a:t>. </a:t>
            </a:r>
            <a:r>
              <a:rPr lang="nl-NL" sz="2400" smtClean="0"/>
              <a:t/>
            </a:r>
            <a:br>
              <a:rPr lang="nl-NL" sz="2400" smtClean="0"/>
            </a:br>
            <a:r>
              <a:rPr lang="nl-NL" sz="2400" smtClean="0"/>
              <a:t>Dankzij diffusie gaat er bijvoorbeeld zuurstof de cel binnen als daar tekort aan is en gaat koolstofdioxide de cel uit, nadat het daar na verbranding gevormd is. </a:t>
            </a:r>
          </a:p>
          <a:p>
            <a:r>
              <a:rPr lang="nl-NL" sz="2400" smtClean="0"/>
              <a:t>Dan is er immers binnen de cel méér koolstofdioxide (hogere concentratie) dan erbuiten</a:t>
            </a:r>
            <a:endParaRPr lang="nl-NL" sz="2400" b="1" smtClean="0"/>
          </a:p>
        </p:txBody>
      </p:sp>
      <p:sp>
        <p:nvSpPr>
          <p:cNvPr id="93188" name="Tijdelijke aanduiding voor dianummer 4"/>
          <p:cNvSpPr>
            <a:spLocks noGrp="1"/>
          </p:cNvSpPr>
          <p:nvPr>
            <p:ph type="sldNum" sz="quarter" idx="12"/>
          </p:nvPr>
        </p:nvSpPr>
        <p:spPr>
          <a:noFill/>
        </p:spPr>
        <p:txBody>
          <a:bodyPr/>
          <a:lstStyle/>
          <a:p>
            <a:fld id="{77B6B781-2031-467B-B8B1-A2B7C30BEAC8}" type="slidenum">
              <a:rPr lang="nl-NL" smtClean="0"/>
              <a:pPr/>
              <a:t>4</a:t>
            </a:fld>
            <a:endParaRPr lang="nl-NL"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el 1"/>
          <p:cNvSpPr>
            <a:spLocks noGrp="1"/>
          </p:cNvSpPr>
          <p:nvPr>
            <p:ph type="title"/>
          </p:nvPr>
        </p:nvSpPr>
        <p:spPr>
          <a:xfrm>
            <a:off x="457200" y="274638"/>
            <a:ext cx="8229600" cy="777875"/>
          </a:xfrm>
        </p:spPr>
        <p:txBody>
          <a:bodyPr/>
          <a:lstStyle/>
          <a:p>
            <a:r>
              <a:rPr lang="nl-NL" sz="3200" b="1" dirty="0" smtClean="0"/>
              <a:t>Diffusie  3</a:t>
            </a:r>
            <a:endParaRPr lang="nl-NL" sz="3200" dirty="0" smtClean="0"/>
          </a:p>
        </p:txBody>
      </p:sp>
      <p:pic>
        <p:nvPicPr>
          <p:cNvPr id="94211" name="Tijdelijke aanduiding voor inhoud 3" descr="diffusie 10voorbiologie.jpg"/>
          <p:cNvPicPr>
            <a:picLocks noGrp="1" noChangeAspect="1"/>
          </p:cNvPicPr>
          <p:nvPr>
            <p:ph idx="1"/>
          </p:nvPr>
        </p:nvPicPr>
        <p:blipFill>
          <a:blip r:embed="rId2" cstate="print"/>
          <a:srcRect/>
          <a:stretch>
            <a:fillRect/>
          </a:stretch>
        </p:blipFill>
        <p:spPr>
          <a:xfrm>
            <a:off x="444500" y="1557338"/>
            <a:ext cx="8178800" cy="4248150"/>
          </a:xfrm>
        </p:spPr>
      </p:pic>
      <p:sp>
        <p:nvSpPr>
          <p:cNvPr id="94212" name="Tijdelijke aanduiding voor dianummer 4"/>
          <p:cNvSpPr>
            <a:spLocks noGrp="1"/>
          </p:cNvSpPr>
          <p:nvPr>
            <p:ph type="sldNum" sz="quarter" idx="12"/>
          </p:nvPr>
        </p:nvSpPr>
        <p:spPr>
          <a:noFill/>
        </p:spPr>
        <p:txBody>
          <a:bodyPr/>
          <a:lstStyle/>
          <a:p>
            <a:fld id="{533B6B7B-E333-4333-93F9-EF297BD90593}" type="slidenum">
              <a:rPr lang="nl-NL" smtClean="0"/>
              <a:pPr/>
              <a:t>5</a:t>
            </a:fld>
            <a:endParaRPr lang="nl-NL"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pPr eaLnBrk="1" hangingPunct="1"/>
            <a:r>
              <a:rPr lang="en-US" smtClean="0"/>
              <a:t>DIFFUSIE  van o.a. gassen  4</a:t>
            </a:r>
            <a:endParaRPr lang="nl-NL" smtClean="0"/>
          </a:p>
        </p:txBody>
      </p:sp>
      <p:sp>
        <p:nvSpPr>
          <p:cNvPr id="95235" name="Rectangle 3"/>
          <p:cNvSpPr>
            <a:spLocks noGrp="1" noChangeArrowheads="1"/>
          </p:cNvSpPr>
          <p:nvPr>
            <p:ph type="body" idx="1"/>
          </p:nvPr>
        </p:nvSpPr>
        <p:spPr/>
        <p:txBody>
          <a:bodyPr/>
          <a:lstStyle/>
          <a:p>
            <a:pPr eaLnBrk="1" hangingPunct="1">
              <a:lnSpc>
                <a:spcPct val="80000"/>
              </a:lnSpc>
            </a:pPr>
            <a:r>
              <a:rPr lang="en-US" sz="1800" smtClean="0"/>
              <a:t>1. Zuurstof</a:t>
            </a:r>
          </a:p>
          <a:p>
            <a:pPr eaLnBrk="1" hangingPunct="1">
              <a:lnSpc>
                <a:spcPct val="80000"/>
              </a:lnSpc>
            </a:pPr>
            <a:endParaRPr lang="en-US" sz="1800" smtClean="0"/>
          </a:p>
          <a:p>
            <a:pPr eaLnBrk="1" hangingPunct="1">
              <a:lnSpc>
                <a:spcPct val="80000"/>
              </a:lnSpc>
            </a:pPr>
            <a:r>
              <a:rPr lang="en-US" sz="1800" smtClean="0"/>
              <a:t>2. Koolstofdioxide</a:t>
            </a:r>
          </a:p>
          <a:p>
            <a:pPr eaLnBrk="1" hangingPunct="1">
              <a:lnSpc>
                <a:spcPct val="80000"/>
              </a:lnSpc>
            </a:pPr>
            <a:endParaRPr lang="en-US" sz="1800" smtClean="0"/>
          </a:p>
          <a:p>
            <a:pPr eaLnBrk="1" hangingPunct="1">
              <a:lnSpc>
                <a:spcPct val="80000"/>
              </a:lnSpc>
            </a:pPr>
            <a:r>
              <a:rPr lang="en-US" sz="1800" smtClean="0"/>
              <a:t>3. Concentratieverschil, van hoge naar lage concentratie</a:t>
            </a:r>
          </a:p>
          <a:p>
            <a:pPr eaLnBrk="1" hangingPunct="1">
              <a:lnSpc>
                <a:spcPct val="80000"/>
              </a:lnSpc>
            </a:pPr>
            <a:endParaRPr lang="en-US" sz="1800" smtClean="0"/>
          </a:p>
          <a:p>
            <a:pPr eaLnBrk="1" hangingPunct="1">
              <a:lnSpc>
                <a:spcPct val="80000"/>
              </a:lnSpc>
            </a:pPr>
            <a:r>
              <a:rPr lang="en-US" sz="1800" smtClean="0"/>
              <a:t>4. Kost geen energie</a:t>
            </a:r>
          </a:p>
          <a:p>
            <a:pPr eaLnBrk="1" hangingPunct="1">
              <a:lnSpc>
                <a:spcPct val="80000"/>
              </a:lnSpc>
            </a:pPr>
            <a:endParaRPr lang="en-US" sz="1800" smtClean="0"/>
          </a:p>
          <a:p>
            <a:pPr eaLnBrk="1" hangingPunct="1">
              <a:lnSpc>
                <a:spcPct val="80000"/>
              </a:lnSpc>
            </a:pPr>
            <a:r>
              <a:rPr lang="en-US" sz="1800" smtClean="0"/>
              <a:t>5. Kleine moleculen</a:t>
            </a:r>
          </a:p>
          <a:p>
            <a:pPr eaLnBrk="1" hangingPunct="1">
              <a:lnSpc>
                <a:spcPct val="80000"/>
              </a:lnSpc>
            </a:pPr>
            <a:endParaRPr lang="en-US" sz="1800" smtClean="0"/>
          </a:p>
          <a:p>
            <a:pPr eaLnBrk="1" hangingPunct="1">
              <a:lnSpc>
                <a:spcPct val="80000"/>
              </a:lnSpc>
            </a:pPr>
            <a:r>
              <a:rPr lang="en-US" sz="1800" smtClean="0"/>
              <a:t>6. Openingen in celmemraan</a:t>
            </a:r>
          </a:p>
          <a:p>
            <a:pPr eaLnBrk="1" hangingPunct="1">
              <a:lnSpc>
                <a:spcPct val="80000"/>
              </a:lnSpc>
            </a:pPr>
            <a:endParaRPr lang="en-US" sz="1800" smtClean="0"/>
          </a:p>
          <a:p>
            <a:pPr eaLnBrk="1" hangingPunct="1">
              <a:lnSpc>
                <a:spcPct val="80000"/>
              </a:lnSpc>
            </a:pPr>
            <a:r>
              <a:rPr lang="en-US" sz="1800" smtClean="0"/>
              <a:t>7. Longblaasjes/bloed als voorbeeld</a:t>
            </a:r>
          </a:p>
          <a:p>
            <a:pPr eaLnBrk="1" hangingPunct="1">
              <a:lnSpc>
                <a:spcPct val="80000"/>
              </a:lnSpc>
            </a:pPr>
            <a:endParaRPr lang="en-US" sz="1800" smtClean="0"/>
          </a:p>
          <a:p>
            <a:pPr eaLnBrk="1" hangingPunct="1">
              <a:lnSpc>
                <a:spcPct val="80000"/>
              </a:lnSpc>
            </a:pPr>
            <a:r>
              <a:rPr lang="en-US" sz="1800" smtClean="0"/>
              <a:t>8. Zuurstof en koolstofdioxyde cellen in en uit</a:t>
            </a:r>
          </a:p>
          <a:p>
            <a:pPr eaLnBrk="1" hangingPunct="1">
              <a:lnSpc>
                <a:spcPct val="80000"/>
              </a:lnSpc>
            </a:pPr>
            <a:endParaRPr lang="nl-NL" sz="1800" smtClean="0"/>
          </a:p>
        </p:txBody>
      </p:sp>
      <p:sp>
        <p:nvSpPr>
          <p:cNvPr id="95236" name="Tijdelijke aanduiding voor dianummer 4"/>
          <p:cNvSpPr>
            <a:spLocks noGrp="1"/>
          </p:cNvSpPr>
          <p:nvPr>
            <p:ph type="sldNum" sz="quarter" idx="12"/>
          </p:nvPr>
        </p:nvSpPr>
        <p:spPr>
          <a:noFill/>
        </p:spPr>
        <p:txBody>
          <a:bodyPr/>
          <a:lstStyle/>
          <a:p>
            <a:fld id="{4DF85989-2ACB-4557-9294-ABF5B43F64FD}" type="slidenum">
              <a:rPr lang="nl-NL" smtClean="0"/>
              <a:pPr/>
              <a:t>6</a:t>
            </a:fld>
            <a:endParaRPr lang="nl-NL"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pPr eaLnBrk="1" hangingPunct="1"/>
            <a:r>
              <a:rPr lang="en-US" smtClean="0"/>
              <a:t>DIFFUSIE   5</a:t>
            </a:r>
            <a:endParaRPr lang="nl-NL" smtClean="0"/>
          </a:p>
        </p:txBody>
      </p:sp>
      <p:sp>
        <p:nvSpPr>
          <p:cNvPr id="96259" name="Rectangle 3"/>
          <p:cNvSpPr>
            <a:spLocks noGrp="1" noChangeArrowheads="1"/>
          </p:cNvSpPr>
          <p:nvPr>
            <p:ph type="body" idx="1"/>
          </p:nvPr>
        </p:nvSpPr>
        <p:spPr>
          <a:xfrm>
            <a:off x="457200" y="1600200"/>
            <a:ext cx="8229600" cy="4997450"/>
          </a:xfrm>
        </p:spPr>
        <p:txBody>
          <a:bodyPr/>
          <a:lstStyle/>
          <a:p>
            <a:pPr eaLnBrk="1" hangingPunct="1"/>
            <a:endParaRPr lang="nl-NL" smtClean="0"/>
          </a:p>
        </p:txBody>
      </p:sp>
      <p:pic>
        <p:nvPicPr>
          <p:cNvPr id="96260" name="Picture 4" descr="diffusie3"/>
          <p:cNvPicPr>
            <a:picLocks noChangeAspect="1" noChangeArrowheads="1" noCrop="1"/>
          </p:cNvPicPr>
          <p:nvPr/>
        </p:nvPicPr>
        <p:blipFill>
          <a:blip r:embed="rId2" cstate="print"/>
          <a:srcRect/>
          <a:stretch>
            <a:fillRect/>
          </a:stretch>
        </p:blipFill>
        <p:spPr bwMode="auto">
          <a:xfrm>
            <a:off x="1030288" y="1622425"/>
            <a:ext cx="7142162" cy="4975225"/>
          </a:xfrm>
          <a:prstGeom prst="rect">
            <a:avLst/>
          </a:prstGeom>
          <a:noFill/>
          <a:ln w="9525">
            <a:noFill/>
            <a:miter lim="800000"/>
            <a:headEnd/>
            <a:tailEnd/>
          </a:ln>
        </p:spPr>
      </p:pic>
      <p:sp>
        <p:nvSpPr>
          <p:cNvPr id="96261" name="Tijdelijke aanduiding voor dianummer 5"/>
          <p:cNvSpPr>
            <a:spLocks noGrp="1"/>
          </p:cNvSpPr>
          <p:nvPr>
            <p:ph type="sldNum" sz="quarter" idx="12"/>
          </p:nvPr>
        </p:nvSpPr>
        <p:spPr>
          <a:noFill/>
        </p:spPr>
        <p:txBody>
          <a:bodyPr/>
          <a:lstStyle/>
          <a:p>
            <a:fld id="{01F928C7-F32C-4C25-8C7A-1E6B7CB97823}" type="slidenum">
              <a:rPr lang="nl-NL" smtClean="0"/>
              <a:pPr/>
              <a:t>7</a:t>
            </a:fld>
            <a:endParaRPr lang="nl-NL"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el 1"/>
          <p:cNvSpPr>
            <a:spLocks noGrp="1"/>
          </p:cNvSpPr>
          <p:nvPr>
            <p:ph type="title"/>
          </p:nvPr>
        </p:nvSpPr>
        <p:spPr>
          <a:xfrm>
            <a:off x="457200" y="274638"/>
            <a:ext cx="8229600" cy="706437"/>
          </a:xfrm>
        </p:spPr>
        <p:txBody>
          <a:bodyPr/>
          <a:lstStyle/>
          <a:p>
            <a:r>
              <a:rPr lang="nl-NL" sz="3200" smtClean="0"/>
              <a:t>Diffusie 7 longblaasjes</a:t>
            </a:r>
          </a:p>
        </p:txBody>
      </p:sp>
      <p:pic>
        <p:nvPicPr>
          <p:cNvPr id="97283" name="Tijdelijke aanduiding voor inhoud 3"/>
          <p:cNvPicPr>
            <a:picLocks noGrp="1"/>
          </p:cNvPicPr>
          <p:nvPr>
            <p:ph idx="1"/>
          </p:nvPr>
        </p:nvPicPr>
        <p:blipFill>
          <a:blip r:embed="rId2" cstate="print"/>
          <a:srcRect/>
          <a:stretch>
            <a:fillRect/>
          </a:stretch>
        </p:blipFill>
        <p:spPr>
          <a:xfrm>
            <a:off x="1763713" y="981075"/>
            <a:ext cx="5256212" cy="5761038"/>
          </a:xfrm>
        </p:spPr>
      </p:pic>
      <p:sp>
        <p:nvSpPr>
          <p:cNvPr id="97284" name="Tijdelijke aanduiding voor dianummer 4"/>
          <p:cNvSpPr>
            <a:spLocks noGrp="1"/>
          </p:cNvSpPr>
          <p:nvPr>
            <p:ph type="sldNum" sz="quarter" idx="12"/>
          </p:nvPr>
        </p:nvSpPr>
        <p:spPr>
          <a:noFill/>
        </p:spPr>
        <p:txBody>
          <a:bodyPr/>
          <a:lstStyle/>
          <a:p>
            <a:fld id="{680B3571-AA51-4E58-8434-336E1F11CF1E}" type="slidenum">
              <a:rPr lang="nl-NL" smtClean="0"/>
              <a:pPr/>
              <a:t>8</a:t>
            </a:fld>
            <a:endParaRPr lang="nl-NL"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tel 1"/>
          <p:cNvSpPr>
            <a:spLocks noGrp="1"/>
          </p:cNvSpPr>
          <p:nvPr>
            <p:ph type="title"/>
          </p:nvPr>
        </p:nvSpPr>
        <p:spPr/>
        <p:txBody>
          <a:bodyPr/>
          <a:lstStyle/>
          <a:p>
            <a:r>
              <a:rPr lang="nl-NL" sz="2800" smtClean="0"/>
              <a:t>Diffusie:  1e. uitleg door leerlingen</a:t>
            </a:r>
            <a:br>
              <a:rPr lang="nl-NL" sz="2800" smtClean="0"/>
            </a:br>
            <a:r>
              <a:rPr lang="nl-NL" sz="2800" smtClean="0"/>
              <a:t>2e. UITLEG DOOR LEERKRACHT</a:t>
            </a:r>
          </a:p>
        </p:txBody>
      </p:sp>
      <p:sp>
        <p:nvSpPr>
          <p:cNvPr id="98307" name="Tijdelijke aanduiding voor inhoud 2"/>
          <p:cNvSpPr>
            <a:spLocks noGrp="1"/>
          </p:cNvSpPr>
          <p:nvPr>
            <p:ph idx="1"/>
          </p:nvPr>
        </p:nvSpPr>
        <p:spPr/>
        <p:txBody>
          <a:bodyPr/>
          <a:lstStyle/>
          <a:p>
            <a:r>
              <a:rPr lang="nl-NL" smtClean="0">
                <a:hlinkClick r:id="rId2"/>
              </a:rPr>
              <a:t>https://www.youtube.com/watch?v=AxLRqrV0XFY</a:t>
            </a:r>
            <a:r>
              <a:rPr lang="nl-NL" smtClean="0"/>
              <a:t>  3 min. 22</a:t>
            </a:r>
          </a:p>
          <a:p>
            <a:endParaRPr lang="nl-NL" smtClean="0"/>
          </a:p>
          <a:p>
            <a:r>
              <a:rPr lang="nl-NL" smtClean="0">
                <a:hlinkClick r:id="rId3"/>
              </a:rPr>
              <a:t>https://www.youtube.com/watch?v=05DLB2pDCoY</a:t>
            </a:r>
            <a:r>
              <a:rPr lang="nl-NL" smtClean="0"/>
              <a:t>   5 min. 19</a:t>
            </a:r>
          </a:p>
        </p:txBody>
      </p:sp>
      <p:sp>
        <p:nvSpPr>
          <p:cNvPr id="98308" name="Tijdelijke aanduiding voor dianummer 4"/>
          <p:cNvSpPr>
            <a:spLocks noGrp="1"/>
          </p:cNvSpPr>
          <p:nvPr>
            <p:ph type="sldNum" sz="quarter" idx="12"/>
          </p:nvPr>
        </p:nvSpPr>
        <p:spPr>
          <a:noFill/>
        </p:spPr>
        <p:txBody>
          <a:bodyPr/>
          <a:lstStyle/>
          <a:p>
            <a:fld id="{CFE7A4DC-04ED-4B85-B648-70ED3C22B25E}" type="slidenum">
              <a:rPr lang="nl-NL" smtClean="0"/>
              <a:pPr/>
              <a:t>9</a:t>
            </a:fld>
            <a:endParaRPr lang="nl-NL"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611</Words>
  <Application>Microsoft Office PowerPoint</Application>
  <PresentationFormat>Diavoorstelling (4:3)</PresentationFormat>
  <Paragraphs>122</Paragraphs>
  <Slides>19</Slides>
  <Notes>0</Notes>
  <HiddenSlides>0</HiddenSlides>
  <MMClips>0</MMClips>
  <ScaleCrop>false</ScaleCrop>
  <HeadingPairs>
    <vt:vector size="4" baseType="variant">
      <vt:variant>
        <vt:lpstr>Thema</vt:lpstr>
      </vt:variant>
      <vt:variant>
        <vt:i4>1</vt:i4>
      </vt:variant>
      <vt:variant>
        <vt:lpstr>Diatitels</vt:lpstr>
      </vt:variant>
      <vt:variant>
        <vt:i4>19</vt:i4>
      </vt:variant>
    </vt:vector>
  </HeadingPairs>
  <TitlesOfParts>
    <vt:vector size="20" baseType="lpstr">
      <vt:lpstr>Office-thema</vt:lpstr>
      <vt:lpstr>Thema cellen  Processen</vt:lpstr>
      <vt:lpstr>B. Stof 6 Diffusie en osmose</vt:lpstr>
      <vt:lpstr>Diffusie  1</vt:lpstr>
      <vt:lpstr>Diffusie  2</vt:lpstr>
      <vt:lpstr>Diffusie  3</vt:lpstr>
      <vt:lpstr>DIFFUSIE  van o.a. gassen  4</vt:lpstr>
      <vt:lpstr>DIFFUSIE   5</vt:lpstr>
      <vt:lpstr>Diffusie 7 longblaasjes</vt:lpstr>
      <vt:lpstr>Diffusie:  1e. uitleg door leerlingen 2e. UITLEG DOOR LEERKRACHT</vt:lpstr>
      <vt:lpstr>Concentratie(s) 1</vt:lpstr>
      <vt:lpstr>Concentratie(s) 2</vt:lpstr>
      <vt:lpstr>Concentratie(s) 3</vt:lpstr>
      <vt:lpstr>Concentratie(s) 4</vt:lpstr>
      <vt:lpstr>Concentratie(s) 5</vt:lpstr>
      <vt:lpstr>Osmose  1</vt:lpstr>
      <vt:lpstr>Osmose  2</vt:lpstr>
      <vt:lpstr>Osmose  Engelstalig  1e Osmose  Nederlands gesproken 2e</vt:lpstr>
      <vt:lpstr>OSMOSE</vt:lpstr>
      <vt:lpstr>MAKEN OPDRACHTEN</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Thema cellen  Processen</dc:title>
  <dc:creator>biobertus</dc:creator>
  <cp:lastModifiedBy>biobertus</cp:lastModifiedBy>
  <cp:revision>3</cp:revision>
  <dcterms:created xsi:type="dcterms:W3CDTF">2014-12-15T12:27:50Z</dcterms:created>
  <dcterms:modified xsi:type="dcterms:W3CDTF">2014-12-15T14:55:14Z</dcterms:modified>
</cp:coreProperties>
</file>